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7" r:id="rId2"/>
    <p:sldId id="280" r:id="rId3"/>
    <p:sldId id="281" r:id="rId4"/>
    <p:sldId id="282" r:id="rId5"/>
    <p:sldId id="287" r:id="rId6"/>
    <p:sldId id="284" r:id="rId7"/>
    <p:sldId id="268" r:id="rId8"/>
    <p:sldId id="283" r:id="rId9"/>
    <p:sldId id="285" r:id="rId10"/>
    <p:sldId id="286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80"/>
            <p14:sldId id="281"/>
            <p14:sldId id="282"/>
            <p14:sldId id="287"/>
            <p14:sldId id="284"/>
            <p14:sldId id="268"/>
            <p14:sldId id="283"/>
            <p14:sldId id="285"/>
            <p14:sldId id="286"/>
          </p14:sldIdLst>
        </p14:section>
        <p14:section name="Untitled Section" id="{35542D88-5274-4946-AED5-A136C690C6D3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1" autoAdjust="0"/>
    <p:restoredTop sz="85126" autoAdjust="0"/>
  </p:normalViewPr>
  <p:slideViewPr>
    <p:cSldViewPr snapToGrid="0">
      <p:cViewPr>
        <p:scale>
          <a:sx n="100" d="100"/>
          <a:sy n="100" d="100"/>
        </p:scale>
        <p:origin x="-210" y="6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2023-07-27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2023-07-27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6617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I started using 5 models as the baseline.</a:t>
            </a:r>
            <a:r>
              <a:rPr lang="en-US" baseline="0" dirty="0" smtClean="0"/>
              <a:t> Naïve Bayes, Logistic Regression, Decision Tree and Random Forest algorithms and K Nearest Neighbors.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426 variables were used in Baseline model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Validated base line model with test dataset and noted results.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Most important columns were selected using chi squared value. Selected a set of features, ran the model and evaluated results with the test set.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Feature selection techniques used.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 - Removing attributes with low variance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 - Removing attributes that has high correlation to another variable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-  Selecting variables based on best chi squared value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130668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When only</a:t>
            </a:r>
            <a:r>
              <a:rPr lang="en-US" baseline="0" dirty="0" smtClean="0"/>
              <a:t> production features are selected models Naïve Bayes, Logistic Regression, Decision Tree and Random Forest algorithms give similar results.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With product characteristics, model predicted higher true positive count than the model using sociodemographic and product data.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60916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July 27,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July 27,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July 27,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July 27,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July 27,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July 27,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=""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July 27,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=""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July 27,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=""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July 27,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=""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July 27,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=""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July 27,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=""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=""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July 27,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=""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July 27, 2023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sz="2000" dirty="0"/>
              <a:t>Predicting and Explaining Caravan Policy Ownership</a:t>
            </a:r>
            <a:r>
              <a:rPr lang="en-CA" dirty="0"/>
              <a:t/>
            </a:r>
            <a:br>
              <a:rPr lang="en-CA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830" y="3959750"/>
            <a:ext cx="1847048" cy="612250"/>
          </a:xfrm>
        </p:spPr>
        <p:txBody>
          <a:bodyPr/>
          <a:lstStyle/>
          <a:p>
            <a:r>
              <a:rPr lang="en-CA" sz="1200" dirty="0" smtClean="0"/>
              <a:t>Manohari </a:t>
            </a:r>
            <a:r>
              <a:rPr lang="en-CA" sz="1200" dirty="0"/>
              <a:t>Wijesooriya</a:t>
            </a:r>
          </a:p>
          <a:p>
            <a:r>
              <a:rPr lang="en-CA" sz="1200" dirty="0" smtClean="0"/>
              <a:t>Student </a:t>
            </a:r>
            <a:r>
              <a:rPr lang="en-CA" sz="1200" dirty="0"/>
              <a:t>#501212269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B6E9601-C3ED-4E51-A2DA-94B062F90893}" type="datetime4">
              <a:rPr lang="en-US" smtClean="0"/>
              <a:t>July 27, 2023</a:t>
            </a:fld>
            <a:r>
              <a:rPr lang="en-CA" smtClean="0"/>
              <a:t>     |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234" y="3429000"/>
            <a:ext cx="3781890" cy="212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17968" y="1182990"/>
            <a:ext cx="7549707" cy="2484135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400" dirty="0" smtClean="0">
              <a:latin typeface="Bauhaus 93" panose="04030905020B02020C02" pitchFamily="82" charset="0"/>
            </a:endParaRPr>
          </a:p>
          <a:p>
            <a:r>
              <a:rPr lang="en-US" sz="4400" dirty="0" smtClean="0">
                <a:latin typeface="Bauhaus 93" panose="04030905020B02020C02" pitchFamily="82" charset="0"/>
              </a:rPr>
              <a:t>Thank you,</a:t>
            </a:r>
          </a:p>
          <a:p>
            <a:r>
              <a:rPr lang="en-US" dirty="0" smtClean="0"/>
              <a:t>Chang School, </a:t>
            </a:r>
          </a:p>
          <a:p>
            <a:r>
              <a:rPr lang="en-US" dirty="0" smtClean="0"/>
              <a:t>Professors,</a:t>
            </a:r>
          </a:p>
          <a:p>
            <a:r>
              <a:rPr lang="en-US" dirty="0" smtClean="0"/>
              <a:t>Technical Assistants,</a:t>
            </a:r>
          </a:p>
          <a:p>
            <a:r>
              <a:rPr lang="en-US" dirty="0" smtClean="0"/>
              <a:t>Colleges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24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B6E9601-C3ED-4E51-A2DA-94B062F90893}" type="datetime4">
              <a:rPr lang="en-US" smtClean="0">
                <a:solidFill>
                  <a:srgbClr val="000000"/>
                </a:solidFill>
              </a:rPr>
              <a:pPr/>
              <a:t>July 27, 2023</a:t>
            </a:fld>
            <a:r>
              <a:rPr lang="en-CA" smtClean="0">
                <a:solidFill>
                  <a:srgbClr val="000000"/>
                </a:solidFill>
              </a:rPr>
              <a:t>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>
                <a:solidFill>
                  <a:srgbClr val="000000"/>
                </a:solidFill>
              </a:rPr>
              <a:pPr/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5568" y="392415"/>
            <a:ext cx="8444818" cy="521985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81025" y="1155353"/>
            <a:ext cx="73723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Insurance company is looking for predictive modelling solution to reduce the cost of marketing of their new product, caravan insurance to internal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Given sociodemographic and product variables, they are requesting to flag best possible customers to reach out to sell their product.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Various machine learning algorithms were used in the effort in predicting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Recommendations – Use Naïve Bayes algorithm for prediction </a:t>
            </a:r>
            <a:endParaRPr lang="en-US" sz="16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3195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B6E9601-C3ED-4E51-A2DA-94B062F90893}" type="datetime4">
              <a:rPr lang="en-US" smtClean="0">
                <a:solidFill>
                  <a:srgbClr val="000000"/>
                </a:solidFill>
              </a:rPr>
              <a:pPr/>
              <a:t>July 27, 2023</a:t>
            </a:fld>
            <a:r>
              <a:rPr lang="en-CA" smtClean="0">
                <a:solidFill>
                  <a:srgbClr val="000000"/>
                </a:solidFill>
              </a:rPr>
              <a:t>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>
                <a:solidFill>
                  <a:srgbClr val="000000"/>
                </a:solidFill>
              </a:rPr>
              <a:pPr/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5568" y="392415"/>
            <a:ext cx="8444818" cy="521985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 Preparation - Exploration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568" y="914400"/>
            <a:ext cx="7559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Distinct profiles of Caravan Insurance customers based on sociodemographic data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99" y="1355527"/>
            <a:ext cx="3957083" cy="1949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76275" y="3476623"/>
            <a:ext cx="34689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Most customers are in age range of 40 - 50 years</a:t>
            </a:r>
            <a:endParaRPr lang="en-CA" sz="12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332" y="1187022"/>
            <a:ext cx="3237468" cy="2428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99" y="1507927"/>
            <a:ext cx="3957083" cy="1949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19561" y="1736527"/>
            <a:ext cx="181951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8    Middle class families</a:t>
            </a:r>
          </a:p>
          <a:p>
            <a:r>
              <a:rPr lang="en-US" sz="1000" dirty="0" smtClean="0"/>
              <a:t>33 </a:t>
            </a:r>
            <a:r>
              <a:rPr lang="en-US" sz="1000" dirty="0"/>
              <a:t> Lower class large families</a:t>
            </a:r>
          </a:p>
          <a:p>
            <a:r>
              <a:rPr lang="en-US" sz="1000" dirty="0" smtClean="0"/>
              <a:t>3 </a:t>
            </a:r>
            <a:r>
              <a:rPr lang="en-US" sz="1000" dirty="0"/>
              <a:t>   High status seniors</a:t>
            </a:r>
          </a:p>
          <a:p>
            <a:r>
              <a:rPr lang="en-US" sz="1000" dirty="0" smtClean="0"/>
              <a:t>38 </a:t>
            </a:r>
            <a:r>
              <a:rPr lang="en-US" sz="1000" dirty="0"/>
              <a:t> Traditional families</a:t>
            </a:r>
          </a:p>
          <a:p>
            <a:r>
              <a:rPr lang="en-US" sz="1000" dirty="0" smtClean="0"/>
              <a:t>39 </a:t>
            </a:r>
            <a:r>
              <a:rPr lang="en-US" sz="1000" dirty="0"/>
              <a:t> Large </a:t>
            </a:r>
            <a:r>
              <a:rPr lang="en-US" sz="1000" dirty="0" smtClean="0"/>
              <a:t>religious </a:t>
            </a:r>
            <a:r>
              <a:rPr lang="en-US" sz="1000" dirty="0"/>
              <a:t>families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87332" y="3615123"/>
            <a:ext cx="34689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Most customers are middle class families or lower class large families</a:t>
            </a:r>
            <a:endParaRPr lang="en-CA" sz="12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/>
          <p:cNvPicPr/>
          <p:nvPr/>
        </p:nvPicPr>
        <p:blipFill rotWithShape="1">
          <a:blip r:embed="rId5"/>
          <a:srcRect l="52221" t="33510" r="30871" b="13299"/>
          <a:stretch/>
        </p:blipFill>
        <p:spPr bwMode="auto">
          <a:xfrm>
            <a:off x="1618018" y="3845955"/>
            <a:ext cx="2448243" cy="22119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4145185" y="4721093"/>
            <a:ext cx="22766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High </a:t>
            </a:r>
            <a:r>
              <a:rPr lang="en-US" sz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average income for higher purchasing power class</a:t>
            </a:r>
            <a:endParaRPr lang="en-CA" sz="12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338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B6E9601-C3ED-4E51-A2DA-94B062F90893}" type="datetime4">
              <a:rPr lang="en-US" smtClean="0">
                <a:solidFill>
                  <a:srgbClr val="000000"/>
                </a:solidFill>
              </a:rPr>
              <a:pPr/>
              <a:t>July 27, 2023</a:t>
            </a:fld>
            <a:r>
              <a:rPr lang="en-CA" smtClean="0">
                <a:solidFill>
                  <a:srgbClr val="000000"/>
                </a:solidFill>
              </a:rPr>
              <a:t>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>
                <a:solidFill>
                  <a:srgbClr val="000000"/>
                </a:solidFill>
              </a:rPr>
              <a:pPr/>
              <a:t>4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5568" y="392415"/>
            <a:ext cx="8444818" cy="521985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 Preparation - Exploration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5568" y="914400"/>
            <a:ext cx="75592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Distinct profiles of Caravan Insurance customers based on </a:t>
            </a:r>
            <a:r>
              <a:rPr lang="en-CA" sz="1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Product </a:t>
            </a:r>
            <a:r>
              <a:rPr lang="en-CA" sz="1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l="62246" t="37281" b="13722"/>
          <a:stretch/>
        </p:blipFill>
        <p:spPr bwMode="auto">
          <a:xfrm>
            <a:off x="613218" y="3268345"/>
            <a:ext cx="7825932" cy="27038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188701" y="5841370"/>
            <a:ext cx="391296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Popular products are third-party private, car and fire policy. </a:t>
            </a:r>
            <a:endParaRPr lang="en-CA" sz="11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Picture 10"/>
          <p:cNvPicPr/>
          <p:nvPr/>
        </p:nvPicPr>
        <p:blipFill rotWithShape="1">
          <a:blip r:embed="rId3"/>
          <a:srcRect l="52520" t="33511" r="21744" b="14362"/>
          <a:stretch/>
        </p:blipFill>
        <p:spPr bwMode="auto">
          <a:xfrm>
            <a:off x="613218" y="1222177"/>
            <a:ext cx="3614420" cy="20593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4227638" y="1251555"/>
            <a:ext cx="281578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Lower third party insurance premiums</a:t>
            </a:r>
          </a:p>
          <a:p>
            <a:r>
              <a:rPr lang="en-US" sz="1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High car insurance premiums</a:t>
            </a:r>
          </a:p>
          <a:p>
            <a:r>
              <a:rPr lang="en-US" sz="11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High fire insurance premiums</a:t>
            </a:r>
            <a:endParaRPr lang="en-CA" sz="11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338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B6E9601-C3ED-4E51-A2DA-94B062F90893}" type="datetime4">
              <a:rPr lang="en-US" smtClean="0">
                <a:solidFill>
                  <a:srgbClr val="000000"/>
                </a:solidFill>
              </a:rPr>
              <a:pPr/>
              <a:t>July 27, 2023</a:t>
            </a:fld>
            <a:r>
              <a:rPr lang="en-CA" smtClean="0">
                <a:solidFill>
                  <a:srgbClr val="000000"/>
                </a:solidFill>
              </a:rPr>
              <a:t>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>
                <a:solidFill>
                  <a:srgbClr val="000000"/>
                </a:solidFill>
              </a:rPr>
              <a:pPr/>
              <a:t>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5568" y="392415"/>
            <a:ext cx="8444818" cy="521985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Data Preparation - Exploration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568" y="914400"/>
            <a:ext cx="22633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Correlation Matrix</a:t>
            </a:r>
            <a:endParaRPr lang="en-CA" sz="20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52071" t="31947" r="26211" b="10550"/>
          <a:stretch/>
        </p:blipFill>
        <p:spPr bwMode="auto">
          <a:xfrm>
            <a:off x="0" y="1854515"/>
            <a:ext cx="4787457" cy="3850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3"/>
          <a:srcRect l="52071" t="29817" r="27483" b="8952"/>
          <a:stretch/>
        </p:blipFill>
        <p:spPr bwMode="auto">
          <a:xfrm>
            <a:off x="4305301" y="1664870"/>
            <a:ext cx="4654106" cy="38215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/>
        </p:nvSpPr>
        <p:spPr>
          <a:xfrm>
            <a:off x="4787457" y="967174"/>
            <a:ext cx="35015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Product data</a:t>
            </a:r>
            <a:endParaRPr lang="en-CA" sz="12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5568" y="1343797"/>
            <a:ext cx="35015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Sociodemographic data</a:t>
            </a:r>
            <a:endParaRPr lang="en-CA" sz="12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5422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B6E9601-C3ED-4E51-A2DA-94B062F90893}" type="datetime4">
              <a:rPr lang="en-US" smtClean="0">
                <a:solidFill>
                  <a:srgbClr val="000000"/>
                </a:solidFill>
              </a:rPr>
              <a:pPr/>
              <a:t>July 27, 2023</a:t>
            </a:fld>
            <a:r>
              <a:rPr lang="en-CA" smtClean="0">
                <a:solidFill>
                  <a:srgbClr val="000000"/>
                </a:solidFill>
              </a:rPr>
              <a:t>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>
                <a:solidFill>
                  <a:srgbClr val="000000"/>
                </a:solidFill>
              </a:rPr>
              <a:pPr/>
              <a:t>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5568" y="392415"/>
            <a:ext cx="8444818" cy="521985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Predictive Modelling </a:t>
            </a:r>
            <a:endParaRPr lang="en-US" dirty="0"/>
          </a:p>
        </p:txBody>
      </p:sp>
      <p:pic>
        <p:nvPicPr>
          <p:cNvPr id="5" name="Google Shape;204;g1b238ac278c_0_0" descr="C:\Users\user\Downloads\Model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05299" y="2943225"/>
            <a:ext cx="3693156" cy="30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5123089" y="1109960"/>
            <a:ext cx="34575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CA" sz="1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Initial model criteria</a:t>
            </a:r>
          </a:p>
          <a:p>
            <a:pPr lvl="0"/>
            <a:r>
              <a:rPr lang="en-US" sz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Validation/test split : 70/30,    random state 7</a:t>
            </a:r>
          </a:p>
          <a:p>
            <a:pPr lvl="0"/>
            <a:r>
              <a:rPr lang="en-US" sz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Sampling technique : SMOTE</a:t>
            </a:r>
          </a:p>
          <a:p>
            <a:pPr lvl="0"/>
            <a:r>
              <a:rPr lang="en-US" sz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Encoding categorical attributes</a:t>
            </a:r>
          </a:p>
          <a:p>
            <a:pPr lvl="0"/>
            <a:endParaRPr lang="en-CA" sz="1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AutoShape 2" descr="Accuracy_Recall_b_2 (6)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A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222177"/>
            <a:ext cx="3749676" cy="2075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365568" y="914400"/>
            <a:ext cx="17966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Baseline model</a:t>
            </a:r>
            <a:endParaRPr lang="en-CA" sz="14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09" y="3950789"/>
            <a:ext cx="3362768" cy="186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358678" y="3495675"/>
            <a:ext cx="17966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Final model</a:t>
            </a:r>
            <a:endParaRPr lang="en-CA" sz="14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5250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521985"/>
          </a:xfrm>
        </p:spPr>
        <p:txBody>
          <a:bodyPr/>
          <a:lstStyle/>
          <a:p>
            <a:r>
              <a:rPr lang="en-US" dirty="0" smtClean="0"/>
              <a:t>Predictions by segments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518" y="1034034"/>
            <a:ext cx="8444818" cy="4212639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July 27, 2023</a:t>
            </a:fld>
            <a:r>
              <a:rPr lang="en-CA" dirty="0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61938" y="4222417"/>
            <a:ext cx="3422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Best 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 - Naïve Bayes</a:t>
            </a:r>
          </a:p>
          <a:p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Accuracy </a:t>
            </a:r>
            <a:r>
              <a:rPr lang="en-US" sz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57%, 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True positive = </a:t>
            </a:r>
            <a:r>
              <a:rPr lang="en-US" sz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123</a:t>
            </a:r>
            <a:endParaRPr lang="en-US" sz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C:\Users\user\Downloads\Accuracy_Recall_b_2 (12)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264" y="2447926"/>
            <a:ext cx="4626516" cy="2647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5194233" y="1875352"/>
            <a:ext cx="3368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Best 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 - Decision Tree , Random Forest</a:t>
            </a:r>
          </a:p>
          <a:p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Accuracy 64% True positive = 153 </a:t>
            </a:r>
            <a:endParaRPr lang="en-CA" sz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94233" y="1057911"/>
            <a:ext cx="3482857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CA" sz="1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CA" sz="1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redicting </a:t>
            </a:r>
            <a:r>
              <a:rPr lang="en-CA" sz="1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 customer's likelihood to purchase Caravan Insurance based on their </a:t>
            </a:r>
            <a:r>
              <a:rPr lang="en-CA" sz="1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product </a:t>
            </a:r>
            <a:r>
              <a:rPr lang="en-CA" sz="1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characteristics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61938" y="3472160"/>
            <a:ext cx="3367087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CA" sz="1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CA" sz="1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redicting </a:t>
            </a:r>
            <a:r>
              <a:rPr lang="en-CA" sz="1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 customer's likelihood to purchase Caravan Insurance based on their sociodemographic </a:t>
            </a:r>
            <a:r>
              <a:rPr lang="en-CA" sz="1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characteristics</a:t>
            </a:r>
            <a:endParaRPr lang="en-CA" sz="1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38" y="979249"/>
            <a:ext cx="4071937" cy="2253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102660"/>
              </p:ext>
            </p:extLst>
          </p:nvPr>
        </p:nvGraphicFramePr>
        <p:xfrm>
          <a:off x="1618339" y="4779332"/>
          <a:ext cx="2413000" cy="133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3400"/>
                <a:gridCol w="6096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Best features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Attribute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sd_religion_other_2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71619.19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sd_empst_unskill_labour_2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62334.3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sd_income_l_30k_2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61913.47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sd_education_medium_3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61581.3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sd_religion_protestant_5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</a:rPr>
                        <a:t>61457.34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350039"/>
              </p:ext>
            </p:extLst>
          </p:nvPr>
        </p:nvGraphicFramePr>
        <p:xfrm>
          <a:off x="4446461" y="5200650"/>
          <a:ext cx="2489200" cy="13201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9600"/>
                <a:gridCol w="609600"/>
              </a:tblGrid>
              <a:tr h="9525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Best features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Attribute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po_ins_pol_car_6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387.4142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dr_car_tptypvt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367.1447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po_ins_pol_car_0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356.6783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po_no_ins_pol_car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257.3392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po_ins_pol_thirdparty_pvt_2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</a:rPr>
                        <a:t>183.6167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B6E9601-C3ED-4E51-A2DA-94B062F90893}" type="datetime4">
              <a:rPr lang="en-US" smtClean="0">
                <a:solidFill>
                  <a:srgbClr val="000000"/>
                </a:solidFill>
              </a:rPr>
              <a:pPr/>
              <a:t>July 27, 2023</a:t>
            </a:fld>
            <a:r>
              <a:rPr lang="en-CA" smtClean="0">
                <a:solidFill>
                  <a:srgbClr val="000000"/>
                </a:solidFill>
              </a:rPr>
              <a:t>     |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>
                <a:solidFill>
                  <a:srgbClr val="000000"/>
                </a:solidFill>
              </a:rPr>
              <a:pPr/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5568" y="392415"/>
            <a:ext cx="8444818" cy="521985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Predictions by segments of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199" y="1148060"/>
            <a:ext cx="7458075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CA" sz="1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</a:t>
            </a:r>
            <a:r>
              <a:rPr lang="en-CA" sz="1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redicting </a:t>
            </a:r>
            <a:r>
              <a:rPr lang="en-CA" sz="1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 customer's likelihood to purchase Caravan Insurance based on their sociodemographic and product characteristics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1671279"/>
            <a:ext cx="4957762" cy="2740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04838" y="4441836"/>
            <a:ext cx="3422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Best </a:t>
            </a:r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 - Naïve Bayes</a:t>
            </a:r>
          </a:p>
          <a:p>
            <a:r>
              <a:rPr lang="en-US" sz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Accuracy 73%, True positive = 139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72" b="10722"/>
          <a:stretch/>
        </p:blipFill>
        <p:spPr bwMode="auto">
          <a:xfrm>
            <a:off x="3188746" y="4441836"/>
            <a:ext cx="3843423" cy="2025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611312"/>
              </p:ext>
            </p:extLst>
          </p:nvPr>
        </p:nvGraphicFramePr>
        <p:xfrm>
          <a:off x="5880100" y="1898473"/>
          <a:ext cx="2489200" cy="2286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9600"/>
                <a:gridCol w="6096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Best Attributes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Attribute 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Score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po_ins_pol_car_0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723.2143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dr_car_tptypvt_1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584.9565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dr_car_tptypvt_0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444.7121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po_ins_pol_thirdparty_pvt_0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414.5592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sd_empst_skill_labour_3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404.4648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po_ins_pol_car_5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363.6918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sd_empst_unskill_labour_3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340.1657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sd_income_avg_3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310.5957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sd_socialclassC_5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>
                          <a:effectLst/>
                        </a:rPr>
                        <a:t>301.8962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CA" sz="1100" u="none" strike="noStrike">
                          <a:effectLst/>
                        </a:rPr>
                        <a:t>sd_income_l_30k_5</a:t>
                      </a:r>
                      <a:endParaRPr lang="en-CA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100" u="none" strike="noStrike" dirty="0">
                          <a:effectLst/>
                        </a:rPr>
                        <a:t>289.1691</a:t>
                      </a:r>
                      <a:endParaRPr lang="en-CA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6693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B6E9601-C3ED-4E51-A2DA-94B062F90893}" type="datetime4">
              <a:rPr lang="en-US" smtClean="0"/>
              <a:t>July 27, 2023</a:t>
            </a:fld>
            <a:r>
              <a:rPr lang="en-CA" smtClean="0"/>
              <a:t>     |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5568" y="392415"/>
            <a:ext cx="7549707" cy="521985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Conclusion and Recommendation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5568" y="914400"/>
            <a:ext cx="7559232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Naïve Bayes is the best algorithm to predict caravan customers.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 could correctly identify 139 caravan customers out of 238 with 73%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 predictions are to contact  28% of the customer base to promote caravan policy</a:t>
            </a:r>
            <a:endParaRPr lang="en-CA" sz="20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Best predictive attributes are : car policy, private third party policy, average income 3, skill labour 3, unskill labour 3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endParaRPr lang="en-US" sz="140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endParaRPr lang="en-CA" sz="1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363" y="4162425"/>
            <a:ext cx="2886075" cy="158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224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600</Words>
  <Application>Microsoft Office PowerPoint</Application>
  <PresentationFormat>On-screen Show (4:3)</PresentationFormat>
  <Paragraphs>138</Paragraphs>
  <Slides>10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RyersonUniversity_MasterTemplate v1</vt:lpstr>
      <vt:lpstr>Predicting and Explaining Caravan Policy Ownership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Predictions by segments of Data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2023-07-27T08:34:11Z</dcterms:modified>
</cp:coreProperties>
</file>